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76" r:id="rId6"/>
    <p:sldId id="285" r:id="rId7"/>
    <p:sldId id="260" r:id="rId8"/>
    <p:sldId id="284" r:id="rId9"/>
    <p:sldId id="280" r:id="rId10"/>
    <p:sldId id="281" r:id="rId11"/>
    <p:sldId id="283" r:id="rId12"/>
    <p:sldId id="282" r:id="rId13"/>
    <p:sldId id="263" r:id="rId14"/>
    <p:sldId id="261" r:id="rId15"/>
    <p:sldId id="262" r:id="rId16"/>
    <p:sldId id="264" r:id="rId17"/>
    <p:sldId id="277" r:id="rId18"/>
    <p:sldId id="278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5" r:id="rId28"/>
    <p:sldId id="274" r:id="rId29"/>
    <p:sldId id="286" r:id="rId30"/>
    <p:sldId id="27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C226A-FFF9-4DC6-A71A-EF732979FA1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50534-737C-4A73-AFC0-21B7A6A71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2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50534-737C-4A73-AFC0-21B7A6A71E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78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50534-737C-4A73-AFC0-21B7A6A71E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3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50534-737C-4A73-AFC0-21B7A6A71E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71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50534-737C-4A73-AFC0-21B7A6A71E4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4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3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8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7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3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04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2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5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4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7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00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75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19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troleague.org/nasa-observing-challenges-special-award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image of a lake, mountains, and sky at night">
            <a:extLst>
              <a:ext uri="{FF2B5EF4-FFF2-40B4-BE49-F238E27FC236}">
                <a16:creationId xmlns:a16="http://schemas.microsoft.com/office/drawing/2014/main" id="{66D96BC3-AAC9-249D-298D-5DC48C0260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1F7C8E-4476-A218-9D0B-FB11B456E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Hubble at 35: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the Eighth Wonder of the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DC05E-73B9-ED57-AD17-CEB46AE29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Brad Young, Astronomy Club of Tulsa</a:t>
            </a: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!!footer rectangle">
            <a:extLst>
              <a:ext uri="{FF2B5EF4-FFF2-40B4-BE49-F238E27FC236}">
                <a16:creationId xmlns:a16="http://schemas.microsoft.com/office/drawing/2014/main" id="{B40A8CA7-7D5A-43B0-A1A0-B558ECA9E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80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309A91-CD1D-8285-2CED-D6234BCB5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19051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6F367-B6AC-C741-6D5F-4713507B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>
                <a:solidFill>
                  <a:srgbClr val="FFFFFF"/>
                </a:solidFill>
              </a:rPr>
              <a:t>Hubble Space Telescope changed astronomy forever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528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nebula in space with stars&#10;&#10;Description automatically generated">
            <a:extLst>
              <a:ext uri="{FF2B5EF4-FFF2-40B4-BE49-F238E27FC236}">
                <a16:creationId xmlns:a16="http://schemas.microsoft.com/office/drawing/2014/main" id="{7D55F2B8-1A86-A419-FD8E-FAB2E4AD6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9" r="-2" b="-2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203CE-8703-9B2C-CC41-1820AEC0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Rising Above the Atmosphere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441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erson sitting at a desk holding a piece of paper&#10;&#10;Description automatically generated">
            <a:extLst>
              <a:ext uri="{FF2B5EF4-FFF2-40B4-BE49-F238E27FC236}">
                <a16:creationId xmlns:a16="http://schemas.microsoft.com/office/drawing/2014/main" id="{F4CEF812-499B-FA50-4762-D13EEC2E9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0" b="2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4FC74-62C8-8DC5-8297-B993B3B2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The Namesake: Edwin Hubble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327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604BB-3E95-B9BC-88B2-40367E1C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was Hubble famous?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1967B-9231-3524-F3E5-F08C4C875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Edwin Hubble is known for discovering the universe is expanding - galaxies are moving away from us at a rate proportional to their distance, called "Hubble's Law"; he also proved Andromeda Nebula is separate galaxy beyond the Milky Way, by identifying Cepheid variable stars within it, using the “standard candle” approach developed by Henrietta Leavitt</a:t>
            </a:r>
          </a:p>
        </p:txBody>
      </p:sp>
    </p:spTree>
    <p:extLst>
      <p:ext uri="{BB962C8B-B14F-4D97-AF65-F5344CB8AC3E}">
        <p14:creationId xmlns:p14="http://schemas.microsoft.com/office/powerpoint/2010/main" val="77808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11A1E-74C0-3B0C-FDF3-1CF737FE8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Henrietta Leavitt determined the “standard candle” theory at Harvard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erson in a white dress&#10;&#10;Description automatically generated">
            <a:extLst>
              <a:ext uri="{FF2B5EF4-FFF2-40B4-BE49-F238E27FC236}">
                <a16:creationId xmlns:a16="http://schemas.microsoft.com/office/drawing/2014/main" id="{8F2ABCAE-E275-8083-4AF0-01FECB4665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" r="6740"/>
          <a:stretch/>
        </p:blipFill>
        <p:spPr>
          <a:xfrm>
            <a:off x="6095999" y="-9625"/>
            <a:ext cx="4641313" cy="686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9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661D3-BB4D-BD7F-F37B-33D54483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Hubble made New Discoveries with the Hale (Hooker) 100” at Mount Wilson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erson working on a machine&#10;&#10;Description automatically generated">
            <a:extLst>
              <a:ext uri="{FF2B5EF4-FFF2-40B4-BE49-F238E27FC236}">
                <a16:creationId xmlns:a16="http://schemas.microsoft.com/office/drawing/2014/main" id="{7F5A7C2B-2337-D10A-21B7-AEEA3E384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7" r="-1" b="16261"/>
          <a:stretch/>
        </p:blipFill>
        <p:spPr>
          <a:xfrm>
            <a:off x="5347033" y="640080"/>
            <a:ext cx="614627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64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row of satellite dishes in the night sky&#10;&#10;Description automatically generated">
            <a:extLst>
              <a:ext uri="{FF2B5EF4-FFF2-40B4-BE49-F238E27FC236}">
                <a16:creationId xmlns:a16="http://schemas.microsoft.com/office/drawing/2014/main" id="{232BEA38-D2E1-085F-FA85-1D2939979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94BE868-D43F-4940-8CE9-93D953A11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92622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417B8-C1C1-1A1C-1869-12473804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3416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Previous Space Telescopes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83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638A98B-4B4B-4607-B11F-7DCA0D7C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mall space shuttle in a room&#10;&#10;Description automatically generated with medium confidence">
            <a:extLst>
              <a:ext uri="{FF2B5EF4-FFF2-40B4-BE49-F238E27FC236}">
                <a16:creationId xmlns:a16="http://schemas.microsoft.com/office/drawing/2014/main" id="{F06C294E-07E6-9E00-F293-7066A8347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9" r="5249" b="1"/>
          <a:stretch/>
        </p:blipFill>
        <p:spPr>
          <a:xfrm>
            <a:off x="633999" y="640080"/>
            <a:ext cx="6275667" cy="55778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3B9B0E-204E-4BFD-B58A-E71D9CDC3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43665" y="0"/>
            <a:ext cx="465455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DB941-32ED-C145-60FD-5D3B4D32B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886145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fontAlgn="base">
              <a:spcAft>
                <a:spcPct val="0"/>
              </a:spcAft>
              <a:tabLst/>
            </a:pPr>
            <a:r>
              <a:rPr kumimoji="0" lang="en-US" altLang="en-US" sz="2800" b="1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</a:rPr>
              <a:t>Operation Stargazer</a:t>
            </a:r>
            <a:r>
              <a:rPr kumimoji="0" lang="en-US" altLang="en-US" sz="2800" b="0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</a:rPr>
              <a:t>: A U.S. Air Force mission that used a 12.5-inch reflecting telescope </a:t>
            </a:r>
            <a:br>
              <a:rPr kumimoji="0" lang="en-US" altLang="en-US" sz="2800" b="0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</a:rPr>
            </a:br>
            <a:r>
              <a:rPr kumimoji="0" lang="en-US" altLang="en-US" sz="2800" b="0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</a:rPr>
              <a:t>and high-altitude balloons to take images. The mission launched in 1962</a:t>
            </a:r>
            <a:br>
              <a:rPr kumimoji="0" lang="en-US" altLang="en-US" sz="2800" b="0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</a:rPr>
            </a:b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F94007-F0C4-467F-8ED4-3E4844BFD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87092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287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satellite in space above earth&#10;&#10;Description automatically generated">
            <a:extLst>
              <a:ext uri="{FF2B5EF4-FFF2-40B4-BE49-F238E27FC236}">
                <a16:creationId xmlns:a16="http://schemas.microsoft.com/office/drawing/2014/main" id="{7BF72C69-CC8A-9BC3-1245-72415A8AC4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8" r="-1" b="8655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404300-6AF3-830F-0163-1DF1BFE1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</a:rPr>
              <a:t>Orbiting Astronomical Observatory (OAO-2)</a:t>
            </a:r>
            <a:r>
              <a:rPr kumimoji="0" lang="en-US" altLang="en-US" sz="32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</a:rPr>
              <a:t>: The first space telescope, launched in 1968</a:t>
            </a:r>
            <a:r>
              <a:rPr kumimoji="0" lang="en-US" altLang="en-US" sz="26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</a:rPr>
              <a:t>. </a:t>
            </a:r>
            <a:br>
              <a:rPr kumimoji="0" lang="en-US" altLang="en-US" sz="26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</a:rPr>
            </a:br>
            <a:endParaRPr lang="en-US" sz="2600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592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DCE77C-FFE0-8011-6D4C-A2A08554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en-US" sz="3800" b="1" i="0" u="none" strike="noStrike" cap="none" normalizeH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Soviet Orion 1</a:t>
            </a:r>
            <a:r>
              <a:rPr kumimoji="0" lang="en-US" altLang="en-US" sz="3800" b="0" i="0" u="none" strike="noStrike" cap="none" normalizeH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: An ultraviolet telescope launched in 1971 aboard the space station Salyut 1.</a:t>
            </a:r>
            <a:endParaRPr lang="en-US" sz="3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ntent Placeholder 4" descr="A satellite in space above earth&#10;&#10;Description automatically generated">
            <a:extLst>
              <a:ext uri="{FF2B5EF4-FFF2-40B4-BE49-F238E27FC236}">
                <a16:creationId xmlns:a16="http://schemas.microsoft.com/office/drawing/2014/main" id="{7B668698-2673-C8C3-5768-DF3F2DAB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73"/>
          <a:stretch/>
        </p:blipFill>
        <p:spPr>
          <a:xfrm>
            <a:off x="633999" y="1223104"/>
            <a:ext cx="6912217" cy="388810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4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BD95B-1BA1-B6FF-1910-7B37E76AF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altLang="en-US" sz="5000" b="1" i="0" u="none" strike="noStrike" cap="none" normalizeH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Infrared Space Observatory (ISO)</a:t>
            </a:r>
            <a:r>
              <a:rPr kumimoji="0" lang="en-US" altLang="en-US" sz="5000" b="0" i="0" u="none" strike="noStrike" cap="none" normalizeH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: Launched in 1995 with an aperture of 0.60 m. </a:t>
            </a:r>
            <a:br>
              <a:rPr kumimoji="0" lang="en-US" altLang="en-US" sz="5000" b="0" i="0" u="none" strike="noStrike" cap="none" normalizeH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endParaRPr lang="en-US" sz="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roup of people standing next to a large white object&#10;&#10;Description automatically generated">
            <a:extLst>
              <a:ext uri="{FF2B5EF4-FFF2-40B4-BE49-F238E27FC236}">
                <a16:creationId xmlns:a16="http://schemas.microsoft.com/office/drawing/2014/main" id="{69971B0E-5EF8-EC76-79F3-E6E00C0EC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r="3908"/>
          <a:stretch/>
        </p:blipFill>
        <p:spPr>
          <a:xfrm>
            <a:off x="7556686" y="1"/>
            <a:ext cx="46353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10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AFA2-C30C-89B9-A6D7-EA2320BA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Delays and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1ED7-7A7E-8EBD-6B59-04E4A69C1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Hubble Space Telescope's launch was delayed several times, including due to the Challenger disaster and software issues</a:t>
            </a:r>
          </a:p>
          <a:p>
            <a:r>
              <a:rPr lang="en-US" sz="2800" dirty="0"/>
              <a:t>As with all NASA projects in the 70s and 80s, what small budget there was went to developing the Shuttle and planetary exploration</a:t>
            </a:r>
          </a:p>
          <a:p>
            <a:r>
              <a:rPr lang="en-US" sz="2800" dirty="0"/>
              <a:t>There was a real push after the end of Apollo to have reusable spacecraft to lower costs, much as we see now with SpaceX</a:t>
            </a:r>
          </a:p>
        </p:txBody>
      </p:sp>
    </p:spTree>
    <p:extLst>
      <p:ext uri="{BB962C8B-B14F-4D97-AF65-F5344CB8AC3E}">
        <p14:creationId xmlns:p14="http://schemas.microsoft.com/office/powerpoint/2010/main" val="446806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rocket taking off from a launch pad&#10;&#10;Description automatically generated">
            <a:extLst>
              <a:ext uri="{FF2B5EF4-FFF2-40B4-BE49-F238E27FC236}">
                <a16:creationId xmlns:a16="http://schemas.microsoft.com/office/drawing/2014/main" id="{DA2030DA-54E5-7B85-3C86-9D4AE2DE0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9" r="13649" b="-1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894CE-5004-8676-1D1C-33BD1ECF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922" y="1500052"/>
            <a:ext cx="3659246" cy="28503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>
                <a:solidFill>
                  <a:srgbClr val="FFFFFF"/>
                </a:solidFill>
              </a:rPr>
              <a:t>Finally, in 1990…the spacecraft launches on STS-31 (Discovery)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818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CA01A-AA97-5D55-BFA7-16121C063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Initial Images are Aberrated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lose-up of a black and white image of a space telescope&#10;&#10;Description automatically generated">
            <a:extLst>
              <a:ext uri="{FF2B5EF4-FFF2-40B4-BE49-F238E27FC236}">
                <a16:creationId xmlns:a16="http://schemas.microsoft.com/office/drawing/2014/main" id="{E37D1A56-CC9A-7B19-D09A-8B63829B5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r="1621" b="2"/>
          <a:stretch/>
        </p:blipFill>
        <p:spPr>
          <a:xfrm>
            <a:off x="5347053" y="640080"/>
            <a:ext cx="614623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58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space shuttle in outer space&#10;&#10;Description automatically generated">
            <a:extLst>
              <a:ext uri="{FF2B5EF4-FFF2-40B4-BE49-F238E27FC236}">
                <a16:creationId xmlns:a16="http://schemas.microsoft.com/office/drawing/2014/main" id="{EEDF0625-CED6-85A3-2DC1-791D18490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9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6C7A6-1297-FBD1-256F-CAB6ABB4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79"/>
            <a:ext cx="3659246" cy="38346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Rescue Mission Launched STS-61 (Endeavour)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466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83E673-9B61-6345-AB0A-4398DE0D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4" y="640080"/>
            <a:ext cx="3659246" cy="28503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COSTAR corrective optics were installed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stronauts in white suits on a metal object&#10;&#10;Description automatically generated with medium confidence">
            <a:extLst>
              <a:ext uri="{FF2B5EF4-FFF2-40B4-BE49-F238E27FC236}">
                <a16:creationId xmlns:a16="http://schemas.microsoft.com/office/drawing/2014/main" id="{E862EB9A-754B-E9B9-5D07-BC42A6E0D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r="4773" b="1"/>
          <a:stretch/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54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A524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C327E-85B3-1323-5310-296A050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Test images taken and 4 more missions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ollage of images of a galaxy&#10;&#10;Description automatically generated">
            <a:extLst>
              <a:ext uri="{FF2B5EF4-FFF2-40B4-BE49-F238E27FC236}">
                <a16:creationId xmlns:a16="http://schemas.microsoft.com/office/drawing/2014/main" id="{F4D49022-197C-B51F-4B3F-D31AED201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3" r="13492" b="-1"/>
          <a:stretch/>
        </p:blipFill>
        <p:spPr>
          <a:xfrm>
            <a:off x="5347035" y="640080"/>
            <a:ext cx="600676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04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alaxy in space with stars&#10;&#10;Description automatically generated">
            <a:extLst>
              <a:ext uri="{FF2B5EF4-FFF2-40B4-BE49-F238E27FC236}">
                <a16:creationId xmlns:a16="http://schemas.microsoft.com/office/drawing/2014/main" id="{D0EE8282-FA99-1633-742E-ECB62349E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2" r="-1" b="-1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C5C4F0-16D0-C450-1C89-9906FFDC6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Success! New Images Astound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198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nebula in space with stars&#10;&#10;Description automatically generated">
            <a:extLst>
              <a:ext uri="{FF2B5EF4-FFF2-40B4-BE49-F238E27FC236}">
                <a16:creationId xmlns:a16="http://schemas.microsoft.com/office/drawing/2014/main" id="{3853848E-C8E2-1F95-8D79-3EF50555E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5" r="-2" b="3682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4165F4-3A0F-B07A-75C0-E2B0B0F7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Pillars of Creation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418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olorful glowing object in space&#10;&#10;Description automatically generated">
            <a:extLst>
              <a:ext uri="{FF2B5EF4-FFF2-40B4-BE49-F238E27FC236}">
                <a16:creationId xmlns:a16="http://schemas.microsoft.com/office/drawing/2014/main" id="{D70BCA73-5090-B178-8C7C-62B5AA0C84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7" r="-1" b="1210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53BD2-B964-DB37-9E73-2D1417B7F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More Images Fuel Public Interest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910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bright star in space&#10;&#10;Description automatically generated with medium confidence">
            <a:extLst>
              <a:ext uri="{FF2B5EF4-FFF2-40B4-BE49-F238E27FC236}">
                <a16:creationId xmlns:a16="http://schemas.microsoft.com/office/drawing/2014/main" id="{DBA1961F-5063-EA6E-F775-15177FC19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-1" b="7706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D8B6E9-24B8-8491-02F0-0172BAAC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Science Findings Increase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349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alaxy in space with stars&#10;&#10;Description automatically generated">
            <a:extLst>
              <a:ext uri="{FF2B5EF4-FFF2-40B4-BE49-F238E27FC236}">
                <a16:creationId xmlns:a16="http://schemas.microsoft.com/office/drawing/2014/main" id="{8DD45FA4-B400-F01D-87AC-BF47DC79D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1" r="2" b="4548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858A6-5532-16F4-636F-1EC5627A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7939" y="640080"/>
            <a:ext cx="3659246" cy="2850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Hubble Deep Field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318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n astronaut in space suit&#10;&#10;Description automatically generated">
            <a:extLst>
              <a:ext uri="{FF2B5EF4-FFF2-40B4-BE49-F238E27FC236}">
                <a16:creationId xmlns:a16="http://schemas.microsoft.com/office/drawing/2014/main" id="{3A2DCDAB-DEB4-580C-B0D9-BAE9BB289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r="-1" b="-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88062-9392-230E-0713-D772896F6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Servicing Missions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178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agram of a meteor shower&#10;&#10;Description automatically generated">
            <a:extLst>
              <a:ext uri="{FF2B5EF4-FFF2-40B4-BE49-F238E27FC236}">
                <a16:creationId xmlns:a16="http://schemas.microsoft.com/office/drawing/2014/main" id="{3935FC87-E400-C21E-4C25-95341B67A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1" b="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8A2F6-2653-DDF6-4CB1-0F3A4859A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Future of Hubble (mid 2030’s)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149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atellite in space with solar panels&#10;&#10;Description automatically generated">
            <a:extLst>
              <a:ext uri="{FF2B5EF4-FFF2-40B4-BE49-F238E27FC236}">
                <a16:creationId xmlns:a16="http://schemas.microsoft.com/office/drawing/2014/main" id="{4FFEEB5D-5ADC-865A-FA97-00DB534C5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1" b="11689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07598-9AAE-74F8-25BD-49A82D567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Celebrate 35th Anniversary 2025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65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4F633-495A-1900-0B35-0E1CE0693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4" y="640080"/>
            <a:ext cx="3659246" cy="28503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You can see HST in the South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map of the stars&#10;&#10;Description automatically generated">
            <a:extLst>
              <a:ext uri="{FF2B5EF4-FFF2-40B4-BE49-F238E27FC236}">
                <a16:creationId xmlns:a16="http://schemas.microsoft.com/office/drawing/2014/main" id="{94A5E952-A579-F613-EDB7-2F572DF9C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8" r="-1" b="89"/>
          <a:stretch/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3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8DD82D3-D002-45B0-B16A-82B3DA4EF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29364-25F5-E4F6-279C-66369375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470463"/>
          </a:xfrm>
        </p:spPr>
        <p:txBody>
          <a:bodyPr anchor="ctr">
            <a:normAutofit/>
          </a:bodyPr>
          <a:lstStyle/>
          <a:p>
            <a:r>
              <a:rPr lang="en-US" sz="3600"/>
              <a:t>Astronomical League Program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09C252-16FE-4557-AD6D-BB5CA773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778497"/>
            <a:ext cx="0" cy="3200400"/>
          </a:xfrm>
          <a:prstGeom prst="line">
            <a:avLst/>
          </a:prstGeom>
          <a:ln w="1905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1864B-0A35-C611-7970-72021E945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8565" y="643466"/>
            <a:ext cx="6818427" cy="5470462"/>
          </a:xfrm>
        </p:spPr>
        <p:txBody>
          <a:bodyPr anchor="ctr">
            <a:normAutofit/>
          </a:bodyPr>
          <a:lstStyle/>
          <a:p>
            <a:r>
              <a:rPr lang="en-US" dirty="0">
                <a:hlinkClick r:id="rId2"/>
              </a:rPr>
              <a:t>https://www.astroleague.org/nasa-observing-challenges-special-awards/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42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07AB3-F4D3-916C-60BB-F28997D97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Next Time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5896" y="2353592"/>
            <a:ext cx="53035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DCC7-1B69-36F7-6341-66A62DEC9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546224"/>
            <a:ext cx="5977938" cy="334274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More in-depth on the effect of Hubble on the public perception of astronomy. SPOILER: It was enormous.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451D9-4B52-6E25-D86F-D8145D1F3A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30" r="16736" b="-445"/>
          <a:stretch/>
        </p:blipFill>
        <p:spPr>
          <a:xfrm>
            <a:off x="7611902" y="10"/>
            <a:ext cx="45800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9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telescope in space above earth&#10;&#10;Description automatically generated">
            <a:extLst>
              <a:ext uri="{FF2B5EF4-FFF2-40B4-BE49-F238E27FC236}">
                <a16:creationId xmlns:a16="http://schemas.microsoft.com/office/drawing/2014/main" id="{B89A676A-6688-E686-6BA6-4D2DEF49F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8" b="8555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EB9FD-8292-9FBC-4398-DD025E93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Thank You!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19557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4105</TotalTime>
  <Words>398</Words>
  <Application>Microsoft Office PowerPoint</Application>
  <PresentationFormat>Widescreen</PresentationFormat>
  <Paragraphs>41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Garamond</vt:lpstr>
      <vt:lpstr>RetrospectVTI</vt:lpstr>
      <vt:lpstr>Hubble at 35: the Eighth Wonder of the World</vt:lpstr>
      <vt:lpstr>Hubble Space Telescope changed astronomy forever</vt:lpstr>
      <vt:lpstr>Rising Above the Atmosphere</vt:lpstr>
      <vt:lpstr>The Namesake: Edwin Hubble</vt:lpstr>
      <vt:lpstr>Why was Hubble famous?</vt:lpstr>
      <vt:lpstr>Henrietta Leavitt determined the “standard candle” theory at Harvard</vt:lpstr>
      <vt:lpstr>Hubble made New Discoveries with the Hale (Hooker) 100” at Mount Wilson</vt:lpstr>
      <vt:lpstr>Previous Space Telescopes</vt:lpstr>
      <vt:lpstr>Operation Stargazer: A U.S. Air Force mission that used a 12.5-inch reflecting telescope  and high-altitude balloons to take images. The mission launched in 1962 </vt:lpstr>
      <vt:lpstr>Orbiting Astronomical Observatory (OAO-2): The first space telescope, launched in 1968.  </vt:lpstr>
      <vt:lpstr>Soviet Orion 1: An ultraviolet telescope launched in 1971 aboard the space station Salyut 1.</vt:lpstr>
      <vt:lpstr>Infrared Space Observatory (ISO): Launched in 1995 with an aperture of 0.60 m.  </vt:lpstr>
      <vt:lpstr>Delays and Costs</vt:lpstr>
      <vt:lpstr>Finally, in 1990…the spacecraft launches on STS-31 (Discovery)</vt:lpstr>
      <vt:lpstr>Initial Images are Aberrated</vt:lpstr>
      <vt:lpstr>Rescue Mission Launched STS-61 (Endeavour)</vt:lpstr>
      <vt:lpstr>COSTAR corrective optics were installed</vt:lpstr>
      <vt:lpstr>Test images taken and 4 more missions</vt:lpstr>
      <vt:lpstr>Success! New Images Astound</vt:lpstr>
      <vt:lpstr>Pillars of Creation</vt:lpstr>
      <vt:lpstr>More Images Fuel Public Interest</vt:lpstr>
      <vt:lpstr>Science Findings Increase</vt:lpstr>
      <vt:lpstr>Hubble Deep Field</vt:lpstr>
      <vt:lpstr>Servicing Missions</vt:lpstr>
      <vt:lpstr>Future of Hubble (mid 2030’s)</vt:lpstr>
      <vt:lpstr>Celebrate 35th Anniversary 2025</vt:lpstr>
      <vt:lpstr>You can see HST in the South</vt:lpstr>
      <vt:lpstr>Astronomical League Program</vt:lpstr>
      <vt:lpstr>Next Time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 Young</dc:creator>
  <cp:lastModifiedBy>Brad Young</cp:lastModifiedBy>
  <cp:revision>7</cp:revision>
  <dcterms:created xsi:type="dcterms:W3CDTF">2024-11-27T23:33:18Z</dcterms:created>
  <dcterms:modified xsi:type="dcterms:W3CDTF">2024-11-30T19:58:38Z</dcterms:modified>
</cp:coreProperties>
</file>