
<file path=[Content_Types].xml><?xml version="1.0" encoding="utf-8"?>
<Types xmlns="http://schemas.openxmlformats.org/package/2006/content-types">
  <Default Extension="jpeg" ContentType="image/jpeg"/>
  <Default Extension="png" ContentType="image/png"/>
  <Default Extension="pptx" ContentType="image/unknown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88" r:id="rId3"/>
    <p:sldId id="286" r:id="rId4"/>
    <p:sldId id="273" r:id="rId5"/>
    <p:sldId id="274" r:id="rId6"/>
    <p:sldId id="275" r:id="rId7"/>
    <p:sldId id="277" r:id="rId8"/>
    <p:sldId id="278" r:id="rId9"/>
    <p:sldId id="280" r:id="rId10"/>
    <p:sldId id="279" r:id="rId11"/>
    <p:sldId id="281" r:id="rId12"/>
    <p:sldId id="282" r:id="rId13"/>
    <p:sldId id="289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9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CEC5D-F9B6-4185-9734-C68CDA3BDB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FAB8D8-100E-4FBB-92F0-AAA44A7AEB49}">
      <dgm:prSet/>
      <dgm:spPr/>
      <dgm:t>
        <a:bodyPr/>
        <a:lstStyle/>
        <a:p>
          <a:r>
            <a:rPr lang="en-US" dirty="0"/>
            <a:t>CONES ARE THE RGB SYSTEM – LONGER SUBS</a:t>
          </a:r>
        </a:p>
      </dgm:t>
    </dgm:pt>
    <dgm:pt modelId="{71E91116-C1F9-4B45-8136-52F72C3091B7}" type="parTrans" cxnId="{44FD4D19-E6C6-4737-8192-2ED133CCE4A5}">
      <dgm:prSet/>
      <dgm:spPr/>
      <dgm:t>
        <a:bodyPr/>
        <a:lstStyle/>
        <a:p>
          <a:endParaRPr lang="en-US"/>
        </a:p>
      </dgm:t>
    </dgm:pt>
    <dgm:pt modelId="{56D7BE41-B927-4517-B47E-3CB63815E8B8}" type="sibTrans" cxnId="{44FD4D19-E6C6-4737-8192-2ED133CCE4A5}">
      <dgm:prSet/>
      <dgm:spPr/>
      <dgm:t>
        <a:bodyPr/>
        <a:lstStyle/>
        <a:p>
          <a:endParaRPr lang="en-US"/>
        </a:p>
      </dgm:t>
    </dgm:pt>
    <dgm:pt modelId="{2FBCDA7D-1EEA-4836-957C-00A2CCA1D142}">
      <dgm:prSet/>
      <dgm:spPr/>
      <dgm:t>
        <a:bodyPr/>
        <a:lstStyle/>
        <a:p>
          <a:r>
            <a:rPr lang="en-US"/>
            <a:t>RODS ARE LUMINANCE ONLY / MORE SENSITIVE</a:t>
          </a:r>
        </a:p>
      </dgm:t>
    </dgm:pt>
    <dgm:pt modelId="{375B766B-CA10-484F-B004-85CDAC2DF9D4}" type="parTrans" cxnId="{8250B8BE-FE43-4FE6-89FB-4EA73E9806C0}">
      <dgm:prSet/>
      <dgm:spPr/>
      <dgm:t>
        <a:bodyPr/>
        <a:lstStyle/>
        <a:p>
          <a:endParaRPr lang="en-US"/>
        </a:p>
      </dgm:t>
    </dgm:pt>
    <dgm:pt modelId="{2B1FF56D-4C4E-4410-84DE-7FE12637D35F}" type="sibTrans" cxnId="{8250B8BE-FE43-4FE6-89FB-4EA73E9806C0}">
      <dgm:prSet/>
      <dgm:spPr/>
      <dgm:t>
        <a:bodyPr/>
        <a:lstStyle/>
        <a:p>
          <a:endParaRPr lang="en-US"/>
        </a:p>
      </dgm:t>
    </dgm:pt>
    <dgm:pt modelId="{15D9BBD2-CCE7-47E5-B8C9-06BE2730D216}">
      <dgm:prSet/>
      <dgm:spPr/>
      <dgm:t>
        <a:bodyPr/>
        <a:lstStyle/>
        <a:p>
          <a:r>
            <a:rPr lang="en-US"/>
            <a:t>CONES NEAR CENTER</a:t>
          </a:r>
        </a:p>
      </dgm:t>
    </dgm:pt>
    <dgm:pt modelId="{827367AD-4853-457C-A2F8-C3E51C0989A6}" type="parTrans" cxnId="{7F7C5297-1CB0-4681-81AB-BA711C3834B8}">
      <dgm:prSet/>
      <dgm:spPr/>
      <dgm:t>
        <a:bodyPr/>
        <a:lstStyle/>
        <a:p>
          <a:endParaRPr lang="en-US"/>
        </a:p>
      </dgm:t>
    </dgm:pt>
    <dgm:pt modelId="{52C9EC8F-13C3-46DB-9AC1-B3438BF06FF4}" type="sibTrans" cxnId="{7F7C5297-1CB0-4681-81AB-BA711C3834B8}">
      <dgm:prSet/>
      <dgm:spPr/>
      <dgm:t>
        <a:bodyPr/>
        <a:lstStyle/>
        <a:p>
          <a:endParaRPr lang="en-US"/>
        </a:p>
      </dgm:t>
    </dgm:pt>
    <dgm:pt modelId="{FEBD0B01-E703-4413-8575-A21A456E1EE1}">
      <dgm:prSet/>
      <dgm:spPr/>
      <dgm:t>
        <a:bodyPr/>
        <a:lstStyle/>
        <a:p>
          <a:r>
            <a:rPr lang="en-US"/>
            <a:t>RODS SURROUND CONES OFF-AXIS OF RETINA</a:t>
          </a:r>
        </a:p>
      </dgm:t>
    </dgm:pt>
    <dgm:pt modelId="{FE9E6572-A9E0-4F84-A550-F3BF3D75D32D}" type="parTrans" cxnId="{A3889CED-F7ED-4864-AA50-BCF2740754A1}">
      <dgm:prSet/>
      <dgm:spPr/>
      <dgm:t>
        <a:bodyPr/>
        <a:lstStyle/>
        <a:p>
          <a:endParaRPr lang="en-US"/>
        </a:p>
      </dgm:t>
    </dgm:pt>
    <dgm:pt modelId="{F0022DF7-A9E5-4D5A-B54B-4E330AF9BB5A}" type="sibTrans" cxnId="{A3889CED-F7ED-4864-AA50-BCF2740754A1}">
      <dgm:prSet/>
      <dgm:spPr/>
      <dgm:t>
        <a:bodyPr/>
        <a:lstStyle/>
        <a:p>
          <a:endParaRPr lang="en-US"/>
        </a:p>
      </dgm:t>
    </dgm:pt>
    <dgm:pt modelId="{FE7C32EA-51E4-42C9-98EB-C8A8213A358D}" type="pres">
      <dgm:prSet presAssocID="{B24CEC5D-F9B6-4185-9734-C68CDA3BDBA7}" presName="linear" presStyleCnt="0">
        <dgm:presLayoutVars>
          <dgm:animLvl val="lvl"/>
          <dgm:resizeHandles val="exact"/>
        </dgm:presLayoutVars>
      </dgm:prSet>
      <dgm:spPr/>
    </dgm:pt>
    <dgm:pt modelId="{0D8A893F-C79A-4BC8-A9A5-A2430A3D30BC}" type="pres">
      <dgm:prSet presAssocID="{72FAB8D8-100E-4FBB-92F0-AAA44A7AEB4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8BF4F81-3479-4807-BCD1-A08132CF9C09}" type="pres">
      <dgm:prSet presAssocID="{56D7BE41-B927-4517-B47E-3CB63815E8B8}" presName="spacer" presStyleCnt="0"/>
      <dgm:spPr/>
    </dgm:pt>
    <dgm:pt modelId="{3FC9EE9D-E8BF-4546-A359-EBD4FD040F96}" type="pres">
      <dgm:prSet presAssocID="{2FBCDA7D-1EEA-4836-957C-00A2CCA1D1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9083AA3-F13B-4595-B4DE-C929496EB47C}" type="pres">
      <dgm:prSet presAssocID="{2B1FF56D-4C4E-4410-84DE-7FE12637D35F}" presName="spacer" presStyleCnt="0"/>
      <dgm:spPr/>
    </dgm:pt>
    <dgm:pt modelId="{A09CE403-6E1E-4D62-B1F9-05927AAB16B2}" type="pres">
      <dgm:prSet presAssocID="{15D9BBD2-CCE7-47E5-B8C9-06BE2730D21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CA844F-4274-4429-A705-6524468A7D88}" type="pres">
      <dgm:prSet presAssocID="{52C9EC8F-13C3-46DB-9AC1-B3438BF06FF4}" presName="spacer" presStyleCnt="0"/>
      <dgm:spPr/>
    </dgm:pt>
    <dgm:pt modelId="{BCED4225-5FA7-4EB5-9B76-95FD0828C1F8}" type="pres">
      <dgm:prSet presAssocID="{FEBD0B01-E703-4413-8575-A21A456E1EE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4FD4D19-E6C6-4737-8192-2ED133CCE4A5}" srcId="{B24CEC5D-F9B6-4185-9734-C68CDA3BDBA7}" destId="{72FAB8D8-100E-4FBB-92F0-AAA44A7AEB49}" srcOrd="0" destOrd="0" parTransId="{71E91116-C1F9-4B45-8136-52F72C3091B7}" sibTransId="{56D7BE41-B927-4517-B47E-3CB63815E8B8}"/>
    <dgm:cxn modelId="{93F0EB1C-6138-4C54-9834-A9EB746B0A05}" type="presOf" srcId="{B24CEC5D-F9B6-4185-9734-C68CDA3BDBA7}" destId="{FE7C32EA-51E4-42C9-98EB-C8A8213A358D}" srcOrd="0" destOrd="0" presId="urn:microsoft.com/office/officeart/2005/8/layout/vList2"/>
    <dgm:cxn modelId="{9091CD4F-0A7C-4505-BD55-11C58D9F9BA7}" type="presOf" srcId="{FEBD0B01-E703-4413-8575-A21A456E1EE1}" destId="{BCED4225-5FA7-4EB5-9B76-95FD0828C1F8}" srcOrd="0" destOrd="0" presId="urn:microsoft.com/office/officeart/2005/8/layout/vList2"/>
    <dgm:cxn modelId="{7F7C5297-1CB0-4681-81AB-BA711C3834B8}" srcId="{B24CEC5D-F9B6-4185-9734-C68CDA3BDBA7}" destId="{15D9BBD2-CCE7-47E5-B8C9-06BE2730D216}" srcOrd="2" destOrd="0" parTransId="{827367AD-4853-457C-A2F8-C3E51C0989A6}" sibTransId="{52C9EC8F-13C3-46DB-9AC1-B3438BF06FF4}"/>
    <dgm:cxn modelId="{39F77DA8-556B-4345-8ED5-59119B59F4EE}" type="presOf" srcId="{2FBCDA7D-1EEA-4836-957C-00A2CCA1D142}" destId="{3FC9EE9D-E8BF-4546-A359-EBD4FD040F96}" srcOrd="0" destOrd="0" presId="urn:microsoft.com/office/officeart/2005/8/layout/vList2"/>
    <dgm:cxn modelId="{8250B8BE-FE43-4FE6-89FB-4EA73E9806C0}" srcId="{B24CEC5D-F9B6-4185-9734-C68CDA3BDBA7}" destId="{2FBCDA7D-1EEA-4836-957C-00A2CCA1D142}" srcOrd="1" destOrd="0" parTransId="{375B766B-CA10-484F-B004-85CDAC2DF9D4}" sibTransId="{2B1FF56D-4C4E-4410-84DE-7FE12637D35F}"/>
    <dgm:cxn modelId="{2D8E13C5-80AE-47A7-91EE-2706D1FA4A90}" type="presOf" srcId="{15D9BBD2-CCE7-47E5-B8C9-06BE2730D216}" destId="{A09CE403-6E1E-4D62-B1F9-05927AAB16B2}" srcOrd="0" destOrd="0" presId="urn:microsoft.com/office/officeart/2005/8/layout/vList2"/>
    <dgm:cxn modelId="{032A05C8-82D8-4DB6-ADC8-BA0E4A2A8255}" type="presOf" srcId="{72FAB8D8-100E-4FBB-92F0-AAA44A7AEB49}" destId="{0D8A893F-C79A-4BC8-A9A5-A2430A3D30BC}" srcOrd="0" destOrd="0" presId="urn:microsoft.com/office/officeart/2005/8/layout/vList2"/>
    <dgm:cxn modelId="{A3889CED-F7ED-4864-AA50-BCF2740754A1}" srcId="{B24CEC5D-F9B6-4185-9734-C68CDA3BDBA7}" destId="{FEBD0B01-E703-4413-8575-A21A456E1EE1}" srcOrd="3" destOrd="0" parTransId="{FE9E6572-A9E0-4F84-A550-F3BF3D75D32D}" sibTransId="{F0022DF7-A9E5-4D5A-B54B-4E330AF9BB5A}"/>
    <dgm:cxn modelId="{C6D7B273-8C07-44FD-92CF-9D368FEB1B06}" type="presParOf" srcId="{FE7C32EA-51E4-42C9-98EB-C8A8213A358D}" destId="{0D8A893F-C79A-4BC8-A9A5-A2430A3D30BC}" srcOrd="0" destOrd="0" presId="urn:microsoft.com/office/officeart/2005/8/layout/vList2"/>
    <dgm:cxn modelId="{E3F51345-BB0F-4192-8E88-0F12DEC4B48F}" type="presParOf" srcId="{FE7C32EA-51E4-42C9-98EB-C8A8213A358D}" destId="{D8BF4F81-3479-4807-BCD1-A08132CF9C09}" srcOrd="1" destOrd="0" presId="urn:microsoft.com/office/officeart/2005/8/layout/vList2"/>
    <dgm:cxn modelId="{317BC2BC-6DC9-4DD3-9A7B-923CA4E1B4D1}" type="presParOf" srcId="{FE7C32EA-51E4-42C9-98EB-C8A8213A358D}" destId="{3FC9EE9D-E8BF-4546-A359-EBD4FD040F96}" srcOrd="2" destOrd="0" presId="urn:microsoft.com/office/officeart/2005/8/layout/vList2"/>
    <dgm:cxn modelId="{E3CAF368-E51D-406B-AA76-6F6DA1CE6932}" type="presParOf" srcId="{FE7C32EA-51E4-42C9-98EB-C8A8213A358D}" destId="{89083AA3-F13B-4595-B4DE-C929496EB47C}" srcOrd="3" destOrd="0" presId="urn:microsoft.com/office/officeart/2005/8/layout/vList2"/>
    <dgm:cxn modelId="{430A7CA8-8DAB-4F93-93B9-CB32219DF69B}" type="presParOf" srcId="{FE7C32EA-51E4-42C9-98EB-C8A8213A358D}" destId="{A09CE403-6E1E-4D62-B1F9-05927AAB16B2}" srcOrd="4" destOrd="0" presId="urn:microsoft.com/office/officeart/2005/8/layout/vList2"/>
    <dgm:cxn modelId="{4B7AB1A0-7AD1-4B73-81F8-F2930916B3A7}" type="presParOf" srcId="{FE7C32EA-51E4-42C9-98EB-C8A8213A358D}" destId="{86CA844F-4274-4429-A705-6524468A7D88}" srcOrd="5" destOrd="0" presId="urn:microsoft.com/office/officeart/2005/8/layout/vList2"/>
    <dgm:cxn modelId="{98F2E945-8D3D-4E50-95E6-4E78A3B79701}" type="presParOf" srcId="{FE7C32EA-51E4-42C9-98EB-C8A8213A358D}" destId="{BCED4225-5FA7-4EB5-9B76-95FD0828C1F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A893F-C79A-4BC8-A9A5-A2430A3D30BC}">
      <dsp:nvSpPr>
        <dsp:cNvPr id="0" name=""/>
        <dsp:cNvSpPr/>
      </dsp:nvSpPr>
      <dsp:spPr>
        <a:xfrm>
          <a:off x="0" y="42841"/>
          <a:ext cx="527500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CONES ARE THE RGB SYSTEM – LONGER SUBS</a:t>
          </a:r>
        </a:p>
      </dsp:txBody>
      <dsp:txXfrm>
        <a:off x="45692" y="88533"/>
        <a:ext cx="5183617" cy="844616"/>
      </dsp:txXfrm>
    </dsp:sp>
    <dsp:sp modelId="{3FC9EE9D-E8BF-4546-A359-EBD4FD040F96}">
      <dsp:nvSpPr>
        <dsp:cNvPr id="0" name=""/>
        <dsp:cNvSpPr/>
      </dsp:nvSpPr>
      <dsp:spPr>
        <a:xfrm>
          <a:off x="0" y="1050841"/>
          <a:ext cx="527500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RODS ARE LUMINANCE ONLY / MORE SENSITIVE</a:t>
          </a:r>
        </a:p>
      </dsp:txBody>
      <dsp:txXfrm>
        <a:off x="45692" y="1096533"/>
        <a:ext cx="5183617" cy="844616"/>
      </dsp:txXfrm>
    </dsp:sp>
    <dsp:sp modelId="{A09CE403-6E1E-4D62-B1F9-05927AAB16B2}">
      <dsp:nvSpPr>
        <dsp:cNvPr id="0" name=""/>
        <dsp:cNvSpPr/>
      </dsp:nvSpPr>
      <dsp:spPr>
        <a:xfrm>
          <a:off x="0" y="2058841"/>
          <a:ext cx="527500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CONES NEAR CENTER</a:t>
          </a:r>
        </a:p>
      </dsp:txBody>
      <dsp:txXfrm>
        <a:off x="45692" y="2104533"/>
        <a:ext cx="5183617" cy="844616"/>
      </dsp:txXfrm>
    </dsp:sp>
    <dsp:sp modelId="{BCED4225-5FA7-4EB5-9B76-95FD0828C1F8}">
      <dsp:nvSpPr>
        <dsp:cNvPr id="0" name=""/>
        <dsp:cNvSpPr/>
      </dsp:nvSpPr>
      <dsp:spPr>
        <a:xfrm>
          <a:off x="0" y="3066841"/>
          <a:ext cx="527500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RODS SURROUND CONES OFF-AXIS OF RETINA</a:t>
          </a:r>
        </a:p>
      </dsp:txBody>
      <dsp:txXfrm>
        <a:off x="45692" y="3112533"/>
        <a:ext cx="5183617" cy="844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4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2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9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48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88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7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0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1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1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75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1" r:id="rId6"/>
    <p:sldLayoutId id="2147483747" r:id="rId7"/>
    <p:sldLayoutId id="2147483748" r:id="rId8"/>
    <p:sldLayoutId id="2147483749" r:id="rId9"/>
    <p:sldLayoutId id="2147483750" r:id="rId10"/>
    <p:sldLayoutId id="2147483752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stroleague.org/content/observing-program-division-announcement-new-solar-system-observing-challeng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ptx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stroleague.org/content/al-observing-challenge-special-observing-awar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3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49">
            <a:extLst>
              <a:ext uri="{FF2B5EF4-FFF2-40B4-BE49-F238E27FC236}">
                <a16:creationId xmlns:a16="http://schemas.microsoft.com/office/drawing/2014/main" id="{3FD1D9CC-0964-4DD6-1053-FDFFE4A31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4195" b="18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0" name="Rectangle 55">
            <a:extLst>
              <a:ext uri="{FF2B5EF4-FFF2-40B4-BE49-F238E27FC236}">
                <a16:creationId xmlns:a16="http://schemas.microsoft.com/office/drawing/2014/main" id="{F789D439-D937-4847-B1C2-C6DD2B6A6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-2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64F1E-5A22-3D30-DF28-6879506A6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079" y="1178560"/>
            <a:ext cx="5470651" cy="1101967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3100" b="1" dirty="0">
                <a:solidFill>
                  <a:schemeClr val="bg1"/>
                </a:solidFill>
              </a:rPr>
              <a:t>OBSERVING SESSION 6</a:t>
            </a:r>
            <a:br>
              <a:rPr lang="en-US" sz="3100" b="1" dirty="0">
                <a:solidFill>
                  <a:schemeClr val="bg1"/>
                </a:solidFill>
              </a:rPr>
            </a:br>
            <a:br>
              <a:rPr lang="en-US" sz="3100" dirty="0">
                <a:solidFill>
                  <a:schemeClr val="bg1"/>
                </a:solidFill>
              </a:rPr>
            </a:br>
            <a:r>
              <a:rPr lang="en-US" sz="3200" b="1" dirty="0" err="1">
                <a:ln w="10160" cap="flat" cmpd="sng" algn="ctr">
                  <a:solidFill>
                    <a:srgbClr val="4BACC6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Trainsitioning</a:t>
            </a:r>
            <a:br>
              <a:rPr lang="en-US" sz="3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28BFC-8DDD-29B5-7E42-C6F7FEE72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120" y="5929525"/>
            <a:ext cx="10225530" cy="590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>
                <a:solidFill>
                  <a:schemeClr val="bg1"/>
                </a:solidFill>
              </a:rPr>
              <a:t>Brad Young</a:t>
            </a:r>
          </a:p>
          <a:p>
            <a:pPr>
              <a:lnSpc>
                <a:spcPct val="100000"/>
              </a:lnSpc>
            </a:pPr>
            <a:r>
              <a:rPr lang="en-US" sz="2000" b="1">
                <a:solidFill>
                  <a:schemeClr val="bg1"/>
                </a:solidFill>
              </a:rPr>
              <a:t>Observing Chair, Astronomy Club of Tulsa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62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10015B9-6046-41B8-83BD-71778D2F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3908232-52E2-4794-A6C1-54300FB98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B9299F-BED7-44C5-9CC5-E542F919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9DDF273-E040-4765-AD05-872458E13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C946306D-5ADD-463A-949A-DEEBA39D7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473A035-1F9A-4381-AC96-683CD2DF5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F4ED641-0671-4D88-92E6-026A8C9F1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A02EF2F-E7B1-40FC-885B-C4D89902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" name="Picture 1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7B629A3F-811D-844C-F992-1591B02B8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69" y="918452"/>
            <a:ext cx="5353621" cy="301141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C683E9E-C002-C597-4DE0-AB7856B2E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827"/>
          <a:stretch/>
        </p:blipFill>
        <p:spPr>
          <a:xfrm>
            <a:off x="7244577" y="915576"/>
            <a:ext cx="3082057" cy="3011412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9180D5DB-9658-40A6-A418-7C6998222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199467"/>
            <a:ext cx="11296733" cy="219109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8F4AE9-B7F5-56D9-1A67-CA186FD52D10}"/>
              </a:ext>
            </a:extLst>
          </p:cNvPr>
          <p:cNvSpPr txBox="1"/>
          <p:nvPr/>
        </p:nvSpPr>
        <p:spPr>
          <a:xfrm>
            <a:off x="3822476" y="4606746"/>
            <a:ext cx="45420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Solar Eclipse Observing Challenges</a:t>
            </a:r>
            <a:endParaRPr lang="en-US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94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D47F5E2C-AAD3-B751-5DA1-6A56C26FFB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39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3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772EE4-ED5E-4D3A-A306-B22CF8667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E1168-590E-7F72-C7E7-ACA5E74A0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80" y="944752"/>
            <a:ext cx="3259016" cy="146269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>
                <a:ln w="10160" cap="flat" cmpd="sng" algn="ctr">
                  <a:solidFill>
                    <a:srgbClr val="4BACC6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Trainsitioning</a:t>
            </a:r>
            <a:b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400" b="0" kern="1200" cap="all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FROM WINTER TO SPRING DEEP SKY OBJECTS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0058680-D07C-4893-B2B7-91543F18A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E54A6FE-D8CB-48A3-900B-053D4EBD3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AE4876-152E-E0CC-1C71-97065BF2753D}"/>
              </a:ext>
            </a:extLst>
          </p:cNvPr>
          <p:cNvSpPr txBox="1"/>
          <p:nvPr/>
        </p:nvSpPr>
        <p:spPr>
          <a:xfrm>
            <a:off x="671513" y="2536031"/>
            <a:ext cx="3123783" cy="3671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</a:rPr>
              <a:t>W</a:t>
            </a:r>
            <a:r>
              <a:rPr lang="en-US" sz="2000" dirty="0">
                <a:solidFill>
                  <a:srgbClr val="FFFFFF"/>
                </a:solidFill>
                <a:effectLst/>
              </a:rPr>
              <a:t>inter = galactic objects</a:t>
            </a:r>
          </a:p>
          <a:p>
            <a:pPr lvl="1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open clusters</a:t>
            </a:r>
          </a:p>
          <a:p>
            <a:pPr lvl="1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reflection nebula. </a:t>
            </a:r>
          </a:p>
          <a:p>
            <a:pPr marL="0" marR="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Spring = leave Milky Way </a:t>
            </a:r>
          </a:p>
          <a:p>
            <a:pPr lvl="1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other galaxies </a:t>
            </a:r>
          </a:p>
          <a:p>
            <a:pPr marL="0" marR="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Changes:</a:t>
            </a:r>
          </a:p>
          <a:p>
            <a:pPr lvl="1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</a:rPr>
              <a:t>eyepiece</a:t>
            </a:r>
            <a:r>
              <a:rPr lang="en-US" sz="2000" dirty="0">
                <a:solidFill>
                  <a:srgbClr val="FFFFFF"/>
                </a:solidFill>
                <a:effectLst/>
              </a:rPr>
              <a:t>, filters, etc., </a:t>
            </a:r>
          </a:p>
          <a:p>
            <a:pPr lvl="1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rgbClr val="FFFFFF"/>
                </a:solidFill>
                <a:effectLst/>
              </a:rPr>
              <a:t>training our eyes</a:t>
            </a:r>
          </a:p>
        </p:txBody>
      </p:sp>
      <p:pic>
        <p:nvPicPr>
          <p:cNvPr id="19" name="Picture 18" descr="A swirling meteorite">
            <a:extLst>
              <a:ext uri="{FF2B5EF4-FFF2-40B4-BE49-F238E27FC236}">
                <a16:creationId xmlns:a16="http://schemas.microsoft.com/office/drawing/2014/main" id="{9B9CE49D-734D-A8FE-42A1-182E8B819A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5" r="5693" b="1"/>
          <a:stretch/>
        </p:blipFill>
        <p:spPr>
          <a:xfrm>
            <a:off x="4241830" y="601200"/>
            <a:ext cx="7503636" cy="578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9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AF063D-55AA-403C-DD3F-643811C9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63178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COMPARING WINTER TO SPRING OBJECTS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653AD-9091-B460-F5E7-3F8FF2303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3614" y="1568933"/>
            <a:ext cx="5194769" cy="1000519"/>
          </a:xfrm>
        </p:spPr>
        <p:txBody>
          <a:bodyPr/>
          <a:lstStyle/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Caldwell 7 (NGC 2403)</a:t>
            </a:r>
          </a:p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ETX-125 47x </a:t>
            </a:r>
            <a:endParaRPr lang="en-US" sz="2400" b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1F45D4-1AF1-0F65-B45C-8581424F6E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03999" y="2776945"/>
            <a:ext cx="3648135" cy="335139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897D67-8A27-35E2-F771-4409CA9A12A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822519" y="2776946"/>
            <a:ext cx="5961147" cy="33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4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AF063D-55AA-403C-DD3F-643811C9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5533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COMPARING WINTER TO SPRING OBJECTS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12EF7D0-CE3F-6502-9598-C3D46438C48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12541" y="2804265"/>
            <a:ext cx="5950834" cy="33469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CB221B-D2CE-870A-480D-D981A4005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177" y="2804265"/>
            <a:ext cx="3292125" cy="3346994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D729CEC-E4FF-342A-63FD-8B2EA82AF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7089" y="1451491"/>
            <a:ext cx="5194300" cy="1123563"/>
          </a:xfrm>
        </p:spPr>
        <p:txBody>
          <a:bodyPr/>
          <a:lstStyle/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Caldwell 25 (NGC 2419)</a:t>
            </a:r>
          </a:p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ETX-125 153x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76745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AF063D-55AA-403C-DD3F-643811C9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63178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COMPARING WINTER TO SPRING OBJECTS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653AD-9091-B460-F5E7-3F8FF2303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1232" y="1473200"/>
            <a:ext cx="5194769" cy="1000519"/>
          </a:xfrm>
        </p:spPr>
        <p:txBody>
          <a:bodyPr/>
          <a:lstStyle/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Messier 37</a:t>
            </a:r>
          </a:p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ETX-125 47x 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E458309-A531-D0EE-3543-E450BCC015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06573" y="2804266"/>
            <a:ext cx="3603907" cy="351150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64F9C4F-0D7C-8733-1AA0-00A8DFD11D8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852161" y="2619571"/>
            <a:ext cx="5530290" cy="369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9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AF063D-55AA-403C-DD3F-643811C9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5577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COMPARING WINTER TO SPRING OBJECTS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6BC82F-52D9-1888-2083-37C98DFA4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193" y="1439104"/>
            <a:ext cx="6266650" cy="854991"/>
          </a:xfrm>
        </p:spPr>
        <p:txBody>
          <a:bodyPr/>
          <a:lstStyle/>
          <a:p>
            <a:pPr algn="ctr"/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NGC 2387</a:t>
            </a:r>
          </a:p>
          <a:p>
            <a:pPr algn="ctr"/>
            <a:r>
              <a:rPr lang="en-US" sz="2400" dirty="0"/>
              <a:t>Note 2 galaxies I thought were field stars!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24A0C8D-C9A9-004C-C232-2F6D099012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925" y="3917156"/>
            <a:ext cx="952500" cy="952500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9D9A950-DAF3-A204-A5AD-CCE60111813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96000" y="2445758"/>
            <a:ext cx="5727282" cy="38229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FA4E6C-8EBE-1479-1184-70FB1AC97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440" y="2445758"/>
            <a:ext cx="3632559" cy="384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23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B8F4-46AE-5C68-101E-90D26FD5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520022"/>
          </a:xfrm>
        </p:spPr>
        <p:txBody>
          <a:bodyPr/>
          <a:lstStyle/>
          <a:p>
            <a:r>
              <a:rPr lang="en-US" b="1" dirty="0"/>
              <a:t>WHAT DO WE NEED TO DO to </a:t>
            </a:r>
            <a:r>
              <a:rPr lang="en-US" b="1" dirty="0" err="1"/>
              <a:t>trainsition</a:t>
            </a:r>
            <a:r>
              <a:rPr lang="en-US" b="1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01393-1094-20AB-9BAD-0F33BF946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3" y="4269736"/>
            <a:ext cx="5194769" cy="2179320"/>
          </a:xfrm>
        </p:spPr>
        <p:txBody>
          <a:bodyPr/>
          <a:lstStyle/>
          <a:p>
            <a:r>
              <a:rPr lang="en-US" sz="2400" dirty="0"/>
              <a:t>WINTER OBJECTS BRIGHT / LARGE</a:t>
            </a:r>
          </a:p>
          <a:p>
            <a:r>
              <a:rPr lang="en-US" sz="2400" dirty="0"/>
              <a:t>THEY MAY SOMETIMES BE RESOLVED</a:t>
            </a:r>
          </a:p>
          <a:p>
            <a:r>
              <a:rPr lang="en-US" sz="2400" dirty="0"/>
              <a:t>WIDE FIELD IMAGE OR EYEPIECE OK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128E75-B495-2283-2079-7BFA3E6377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64150" y="1297144"/>
            <a:ext cx="4402930" cy="293528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956749-A497-EF35-9759-367A7C8A6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6040" y="4232431"/>
            <a:ext cx="5194770" cy="2179320"/>
          </a:xfrm>
        </p:spPr>
        <p:txBody>
          <a:bodyPr/>
          <a:lstStyle/>
          <a:p>
            <a:r>
              <a:rPr lang="en-US" sz="2400" dirty="0"/>
              <a:t>SPRING DSO FAINTER / SMALLER</a:t>
            </a:r>
          </a:p>
          <a:p>
            <a:r>
              <a:rPr lang="en-US" sz="2400" dirty="0"/>
              <a:t>INCREASE POWER FOR HI CONTRAST</a:t>
            </a:r>
          </a:p>
          <a:p>
            <a:r>
              <a:rPr lang="en-US" sz="2400" dirty="0"/>
              <a:t>AVERTED VISION - “SHADES OF GREY”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F548F9-B0A5-5583-1B31-DBC035E69E9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058711" y="1334449"/>
            <a:ext cx="4402930" cy="293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1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3">
            <a:extLst>
              <a:ext uri="{FF2B5EF4-FFF2-40B4-BE49-F238E27FC236}">
                <a16:creationId xmlns:a16="http://schemas.microsoft.com/office/drawing/2014/main" id="{FBB53F82-F191-4EEB-AB7B-F69E634FA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77A5FEE8-2F19-ACD1-5305-526B8B4E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69444"/>
          </a:xfrm>
        </p:spPr>
        <p:txBody>
          <a:bodyPr>
            <a:normAutofit/>
          </a:bodyPr>
          <a:lstStyle/>
          <a:p>
            <a:r>
              <a:rPr lang="en-US" b="1" dirty="0"/>
              <a:t>ASTRONOMER’S EYE</a:t>
            </a:r>
          </a:p>
        </p:txBody>
      </p:sp>
      <p:sp>
        <p:nvSpPr>
          <p:cNvPr id="45" name="Rectangle 35">
            <a:extLst>
              <a:ext uri="{FF2B5EF4-FFF2-40B4-BE49-F238E27FC236}">
                <a16:creationId xmlns:a16="http://schemas.microsoft.com/office/drawing/2014/main" id="{8616AA08-3831-473D-B61B-89484A33C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37">
            <a:extLst>
              <a:ext uri="{FF2B5EF4-FFF2-40B4-BE49-F238E27FC236}">
                <a16:creationId xmlns:a16="http://schemas.microsoft.com/office/drawing/2014/main" id="{8431B918-3A1C-46BA-9430-CAD97D9DA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39">
            <a:extLst>
              <a:ext uri="{FF2B5EF4-FFF2-40B4-BE49-F238E27FC236}">
                <a16:creationId xmlns:a16="http://schemas.microsoft.com/office/drawing/2014/main" id="{8400935A-2F82-4DC4-A4E1-E12EFB8C2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41">
            <a:extLst>
              <a:ext uri="{FF2B5EF4-FFF2-40B4-BE49-F238E27FC236}">
                <a16:creationId xmlns:a16="http://schemas.microsoft.com/office/drawing/2014/main" id="{A3D5D599-1CAE-4C92-B5AE-8E51AF6D4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D6C6688-25EC-A870-8BE1-E70B525B5C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89" b="1"/>
          <a:stretch/>
        </p:blipFill>
        <p:spPr>
          <a:xfrm>
            <a:off x="745647" y="2349157"/>
            <a:ext cx="4806409" cy="3708360"/>
          </a:xfrm>
          <a:prstGeom prst="rect">
            <a:avLst/>
          </a:prstGeom>
        </p:spPr>
      </p:pic>
      <p:graphicFrame>
        <p:nvGraphicFramePr>
          <p:cNvPr id="52" name="Content Placeholder 12">
            <a:extLst>
              <a:ext uri="{FF2B5EF4-FFF2-40B4-BE49-F238E27FC236}">
                <a16:creationId xmlns:a16="http://schemas.microsoft.com/office/drawing/2014/main" id="{4A59F2A7-CB93-6864-5766-37C50F835D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35805" y="2180496"/>
          <a:ext cx="5275001" cy="4045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1246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B4A2BF-60AF-0730-2EF1-D3963659B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-2500" y="10"/>
            <a:ext cx="12191980" cy="685799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39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75F547-0100-58C1-FD90-82872B6F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5839" y="1005830"/>
            <a:ext cx="7985759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SKETCHING</a:t>
            </a:r>
          </a:p>
        </p:txBody>
      </p:sp>
    </p:spTree>
    <p:extLst>
      <p:ext uri="{BB962C8B-B14F-4D97-AF65-F5344CB8AC3E}">
        <p14:creationId xmlns:p14="http://schemas.microsoft.com/office/powerpoint/2010/main" val="1116301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8D1F1056-9A78-4FBC-9404-54512B6B5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C57EA9-CCF5-2CE0-45EF-39B002255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0679642" cy="1188720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accent1"/>
                </a:solidFill>
              </a:rPr>
              <a:t>ASTRONOMICAL SKETCHING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659E4B7-86DE-4B00-A707-DD85CE5DB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3BDF-645C-96D4-26C4-C5FF8E09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10679642" cy="4967124"/>
          </a:xfrm>
        </p:spPr>
        <p:txBody>
          <a:bodyPr>
            <a:normAutofit/>
          </a:bodyPr>
          <a:lstStyle/>
          <a:p>
            <a:r>
              <a:rPr lang="en-US" sz="2800" dirty="0"/>
              <a:t>If you don’t image, best way to record memories</a:t>
            </a:r>
          </a:p>
          <a:p>
            <a:r>
              <a:rPr lang="en-US" sz="2800" dirty="0"/>
              <a:t>You can still have observing notes or journal</a:t>
            </a:r>
          </a:p>
          <a:p>
            <a:r>
              <a:rPr lang="en-US" sz="2800" dirty="0"/>
              <a:t>Makes you stop and look at the object.</a:t>
            </a:r>
          </a:p>
          <a:p>
            <a:r>
              <a:rPr lang="en-US" sz="2800" dirty="0"/>
              <a:t>Not necessary to be artistic; can be private</a:t>
            </a:r>
          </a:p>
          <a:p>
            <a:r>
              <a:rPr lang="en-US" sz="2800" dirty="0"/>
              <a:t>Capture info for use later:</a:t>
            </a:r>
          </a:p>
          <a:p>
            <a:pPr lvl="1"/>
            <a:r>
              <a:rPr lang="en-US" sz="2400" dirty="0"/>
              <a:t>Pattern of field stars for star hopping</a:t>
            </a:r>
          </a:p>
          <a:p>
            <a:pPr lvl="1"/>
            <a:r>
              <a:rPr lang="en-US" sz="2400" dirty="0"/>
              <a:t>Unique feature or memorable detail</a:t>
            </a:r>
          </a:p>
          <a:p>
            <a:pPr lvl="1"/>
            <a:r>
              <a:rPr lang="en-US" sz="2400" dirty="0"/>
              <a:t>Draw and describe differences due to power, filters, AV, etc.</a:t>
            </a:r>
          </a:p>
        </p:txBody>
      </p:sp>
    </p:spTree>
    <p:extLst>
      <p:ext uri="{BB962C8B-B14F-4D97-AF65-F5344CB8AC3E}">
        <p14:creationId xmlns:p14="http://schemas.microsoft.com/office/powerpoint/2010/main" val="186489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10015B9-6046-41B8-83BD-71778D2F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3908232-52E2-4794-A6C1-54300FB98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B9299F-BED7-44C5-9CC5-E542F919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9DDF273-E040-4765-AD05-872458E13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C946306D-5ADD-463A-949A-DEEBA39D7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473A035-1F9A-4381-AC96-683CD2DF5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F4ED641-0671-4D88-92E6-026A8C9F1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A02EF2F-E7B1-40FC-885B-C4D89902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" name="Picture 1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7B629A3F-811D-844C-F992-1591B02B8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69" y="918452"/>
            <a:ext cx="5353621" cy="301141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C683E9E-C002-C597-4DE0-AB7856B2E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827"/>
          <a:stretch/>
        </p:blipFill>
        <p:spPr>
          <a:xfrm>
            <a:off x="7244577" y="915576"/>
            <a:ext cx="3082057" cy="3011412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9180D5DB-9658-40A6-A418-7C6998222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199467"/>
            <a:ext cx="11296733" cy="219109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8F4AE9-B7F5-56D9-1A67-CA186FD52D10}"/>
              </a:ext>
            </a:extLst>
          </p:cNvPr>
          <p:cNvSpPr txBox="1"/>
          <p:nvPr/>
        </p:nvSpPr>
        <p:spPr>
          <a:xfrm>
            <a:off x="1003330" y="4617192"/>
            <a:ext cx="1018032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u="sng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 Observing Challenge #8 Galaxies 2.0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029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3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49">
            <a:extLst>
              <a:ext uri="{FF2B5EF4-FFF2-40B4-BE49-F238E27FC236}">
                <a16:creationId xmlns:a16="http://schemas.microsoft.com/office/drawing/2014/main" id="{3FD1D9CC-0964-4DD6-1053-FDFFE4A31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4195" b="1850"/>
          <a:stretch/>
        </p:blipFill>
        <p:spPr>
          <a:xfrm>
            <a:off x="5355" y="10"/>
            <a:ext cx="12191980" cy="6857990"/>
          </a:xfrm>
          <a:prstGeom prst="rect">
            <a:avLst/>
          </a:prstGeom>
        </p:spPr>
      </p:pic>
      <p:sp>
        <p:nvSpPr>
          <p:cNvPr id="60" name="Rectangle 55">
            <a:extLst>
              <a:ext uri="{FF2B5EF4-FFF2-40B4-BE49-F238E27FC236}">
                <a16:creationId xmlns:a16="http://schemas.microsoft.com/office/drawing/2014/main" id="{F789D439-D937-4847-B1C2-C6DD2B6A6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-2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64F1E-5A22-3D30-DF28-6879506A6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1039" y="2327033"/>
            <a:ext cx="5470651" cy="1101967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3100" b="1" dirty="0">
                <a:solidFill>
                  <a:schemeClr val="bg1"/>
                </a:solidFill>
              </a:rPr>
              <a:t>OBSERVING SESSION 6</a:t>
            </a:r>
            <a:br>
              <a:rPr lang="en-US" sz="3100" b="1" dirty="0">
                <a:solidFill>
                  <a:schemeClr val="bg1"/>
                </a:solidFill>
              </a:rPr>
            </a:br>
            <a:br>
              <a:rPr lang="en-US" sz="3100" dirty="0">
                <a:solidFill>
                  <a:schemeClr val="bg1"/>
                </a:solidFill>
              </a:rPr>
            </a:br>
            <a:r>
              <a:rPr lang="en-US" sz="3200" b="1" dirty="0">
                <a:ln w="10160" cap="flat" cmpd="sng" algn="ctr">
                  <a:solidFill>
                    <a:srgbClr val="4BACC6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</a:rPr>
              <a:t>THANK YOU</a:t>
            </a:r>
            <a:br>
              <a:rPr lang="en-US" sz="3200" b="1" dirty="0">
                <a:ln w="10160" cap="flat" cmpd="sng" algn="ctr">
                  <a:solidFill>
                    <a:srgbClr val="4BACC6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</a:rPr>
            </a:br>
            <a:br>
              <a:rPr lang="en-US" sz="3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28BFC-8DDD-29B5-7E42-C6F7FEE72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120" y="5929525"/>
            <a:ext cx="10225530" cy="590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>
                <a:solidFill>
                  <a:schemeClr val="bg1"/>
                </a:solidFill>
              </a:rPr>
              <a:t>Brad Young</a:t>
            </a:r>
          </a:p>
          <a:p>
            <a:pPr>
              <a:lnSpc>
                <a:spcPct val="100000"/>
              </a:lnSpc>
            </a:pPr>
            <a:r>
              <a:rPr lang="en-US" sz="2000" b="1">
                <a:solidFill>
                  <a:schemeClr val="bg1"/>
                </a:solidFill>
              </a:rPr>
              <a:t>Observing Chair, Astronomy Club of Tulsa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1CED38-B3F6-E3EA-6A6A-0E09DC31617A}"/>
              </a:ext>
            </a:extLst>
          </p:cNvPr>
          <p:cNvSpPr txBox="1"/>
          <p:nvPr/>
        </p:nvSpPr>
        <p:spPr>
          <a:xfrm>
            <a:off x="325120" y="548640"/>
            <a:ext cx="29057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DON’T FORGET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MERCURY VENUS AND MARS IN EVENING SKY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LYRID METEORS PEAK AROUND 4/23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LAST LOOK AT ORION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GALAXIES ON PARADE</a:t>
            </a:r>
          </a:p>
        </p:txBody>
      </p:sp>
    </p:spTree>
    <p:extLst>
      <p:ext uri="{BB962C8B-B14F-4D97-AF65-F5344CB8AC3E}">
        <p14:creationId xmlns:p14="http://schemas.microsoft.com/office/powerpoint/2010/main" val="3341552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383620"/>
      </a:dk2>
      <a:lt2>
        <a:srgbClr val="E2E8E6"/>
      </a:lt2>
      <a:accent1>
        <a:srgbClr val="DC819D"/>
      </a:accent1>
      <a:accent2>
        <a:srgbClr val="D47065"/>
      </a:accent2>
      <a:accent3>
        <a:srgbClr val="D1995B"/>
      </a:accent3>
      <a:accent4>
        <a:srgbClr val="ABA551"/>
      </a:accent4>
      <a:accent5>
        <a:srgbClr val="94AD65"/>
      </a:accent5>
      <a:accent6>
        <a:srgbClr val="6BB455"/>
      </a:accent6>
      <a:hlink>
        <a:srgbClr val="568F7D"/>
      </a:hlink>
      <a:folHlink>
        <a:srgbClr val="7F7F7F"/>
      </a:folHlink>
    </a:clrScheme>
    <a:fontScheme name="Dividend">
      <a:majorFont>
        <a:latin typeface="Century School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13BB34A-5A90-4C13-8351-242CDD85166E}">
  <we:reference id="wa104380526" version="1.1.0.0" store="en-US" storeType="OMEX"/>
  <we:alternateReferences>
    <we:reference id="WA104380526" version="1.1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18127</TotalTime>
  <Words>297</Words>
  <Application>Microsoft Office PowerPoint</Application>
  <PresentationFormat>Widescreen</PresentationFormat>
  <Paragraphs>60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Schoolbook</vt:lpstr>
      <vt:lpstr>Franklin Gothic Book</vt:lpstr>
      <vt:lpstr>Times New Roman</vt:lpstr>
      <vt:lpstr>Wingdings 2</vt:lpstr>
      <vt:lpstr>DividendVTI</vt:lpstr>
      <vt:lpstr>OBSERVING SESSION 6  Trainsitioning </vt:lpstr>
      <vt:lpstr>PowerPoint Presentation</vt:lpstr>
      <vt:lpstr>PowerPoint Presentation</vt:lpstr>
      <vt:lpstr>Trainsitioning  FROM WINTER TO SPRING DEEP SKY OBJECTS</vt:lpstr>
      <vt:lpstr>COMPARING WINTER TO SPRING OBJECTS</vt:lpstr>
      <vt:lpstr>COMPARING WINTER TO SPRING OBJECTS</vt:lpstr>
      <vt:lpstr>COMPARING WINTER TO SPRING OBJECTS</vt:lpstr>
      <vt:lpstr>COMPARING WINTER TO SPRING OBJECTS</vt:lpstr>
      <vt:lpstr>WHAT DO WE NEED TO DO to trainsition?</vt:lpstr>
      <vt:lpstr>ASTRONOMER’S EYE</vt:lpstr>
      <vt:lpstr>SKETCHING</vt:lpstr>
      <vt:lpstr>ASTRONOMICAL SKETCHING</vt:lpstr>
      <vt:lpstr>PowerPoint Presentation</vt:lpstr>
      <vt:lpstr>OBSERVING SESSION 6  THANK YOU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OBSERVING SESSION 4  PLANETS</dc:title>
  <dc:creator>Brad Young</dc:creator>
  <cp:lastModifiedBy>Brad Young</cp:lastModifiedBy>
  <cp:revision>98</cp:revision>
  <dcterms:created xsi:type="dcterms:W3CDTF">2022-09-11T05:12:05Z</dcterms:created>
  <dcterms:modified xsi:type="dcterms:W3CDTF">2023-04-11T08:28:54Z</dcterms:modified>
</cp:coreProperties>
</file>